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4" r:id="rId4"/>
    <p:sldId id="256" r:id="rId5"/>
    <p:sldId id="265" r:id="rId6"/>
    <p:sldId id="261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6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8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84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2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6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2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3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8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B9FD2-20CD-40DF-B81C-25D5D94042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90D9F-34C9-4FFD-B117-BFED0067CD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2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aboutbatteries.com/Battery-Energy.html" TargetMode="External"/><Relationship Id="rId2" Type="http://schemas.openxmlformats.org/officeDocument/2006/relationships/hyperlink" Target="http://www.engineeringtoolbox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1.duracell.com/procell/chemistries/lithium.a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90600"/>
            <a:ext cx="8839200" cy="1470025"/>
          </a:xfrm>
        </p:spPr>
        <p:txBody>
          <a:bodyPr>
            <a:noAutofit/>
          </a:bodyPr>
          <a:lstStyle/>
          <a:p>
            <a:r>
              <a:rPr lang="en-US" sz="6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Transformations </a:t>
            </a:r>
            <a:endParaRPr lang="en-US" sz="6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Arbaaz</a:t>
            </a:r>
            <a:r>
              <a:rPr lang="en-US" dirty="0" smtClean="0">
                <a:solidFill>
                  <a:schemeClr val="tx1"/>
                </a:solidFill>
              </a:rPr>
              <a:t> Khan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Quinn Calvert </a:t>
            </a:r>
          </a:p>
          <a:p>
            <a:r>
              <a:rPr lang="en-US" dirty="0">
                <a:solidFill>
                  <a:schemeClr val="tx1"/>
                </a:solidFill>
              </a:rPr>
              <a:t>Rishi </a:t>
            </a:r>
            <a:r>
              <a:rPr lang="en-US" dirty="0" err="1">
                <a:solidFill>
                  <a:schemeClr val="tx1"/>
                </a:solidFill>
              </a:rPr>
              <a:t>Savaliya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Rishant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Dwivedi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60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→ Electrical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Times New Roman" pitchFamily="18" charset="0"/>
              </a:rPr>
              <a:t>Chemical= m x SE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m= Mass of  Chemical (Kg)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SE= Specific Energy (MJ/Kg)</a:t>
            </a:r>
          </a:p>
          <a:p>
            <a:r>
              <a:rPr lang="en-US" dirty="0" smtClean="0">
                <a:cs typeface="Times New Roman" pitchFamily="18" charset="0"/>
              </a:rPr>
              <a:t>.045 x 500,000=22500J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22500J = 22.5KJ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Electrical = IV/t</a:t>
            </a:r>
            <a:endParaRPr lang="en-US" baseline="-25000" dirty="0" smtClean="0">
              <a:cs typeface="Times New Roman" pitchFamily="18" charset="0"/>
            </a:endParaRPr>
          </a:p>
          <a:p>
            <a:pPr lvl="1"/>
            <a:r>
              <a:rPr lang="en-US" dirty="0" smtClean="0">
                <a:cs typeface="Times New Roman" pitchFamily="18" charset="0"/>
              </a:rPr>
              <a:t>I= Current (Amps)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V=  Voltage (Volts)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t= time (seconds)</a:t>
            </a:r>
          </a:p>
          <a:p>
            <a:r>
              <a:rPr lang="en-US" dirty="0" smtClean="0">
                <a:cs typeface="Times New Roman" pitchFamily="18" charset="0"/>
              </a:rPr>
              <a:t>(.0038 x 8.52)/.539=.06J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800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cs typeface="Times New Roman" pitchFamily="18" charset="0"/>
              </a:rPr>
              <a:t>Efficiency = .06/22500 = .00267%</a:t>
            </a:r>
            <a:endParaRPr lang="en-US" sz="2800" dirty="0">
              <a:cs typeface="Times New Roman" pitchFamily="18" charset="0"/>
            </a:endParaRPr>
          </a:p>
        </p:txBody>
      </p:sp>
      <p:pic>
        <p:nvPicPr>
          <p:cNvPr id="8" name="Picture 7" descr="Chem-ele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3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Electrical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→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Rotational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4343400" cy="4754563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Times New Roman" pitchFamily="18" charset="0"/>
              </a:rPr>
              <a:t>Electrical = .06J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343400" cy="4754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Rotational = ½I</a:t>
            </a:r>
            <a:r>
              <a:rPr lang="el-GR" sz="2400" dirty="0" smtClean="0">
                <a:cs typeface="Times New Roman" pitchFamily="18" charset="0"/>
              </a:rPr>
              <a:t>ω</a:t>
            </a:r>
            <a:r>
              <a:rPr lang="en-US" sz="2400" baseline="30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 = ½ .0000245(25) = .007656 J</a:t>
            </a:r>
          </a:p>
          <a:p>
            <a:r>
              <a:rPr lang="en-US" sz="2400" dirty="0" smtClean="0">
                <a:cs typeface="Times New Roman" pitchFamily="18" charset="0"/>
              </a:rPr>
              <a:t>I = Moment of Inertia (kg*m)</a:t>
            </a:r>
          </a:p>
          <a:p>
            <a:pPr lvl="1"/>
            <a:r>
              <a:rPr lang="en-US" sz="1800" dirty="0" smtClean="0">
                <a:cs typeface="Times New Roman" pitchFamily="18" charset="0"/>
              </a:rPr>
              <a:t>Moment of Inertia = mr</a:t>
            </a:r>
            <a:r>
              <a:rPr lang="en-US" sz="1800" baseline="30000" dirty="0" smtClean="0">
                <a:cs typeface="Times New Roman" pitchFamily="18" charset="0"/>
              </a:rPr>
              <a:t>2</a:t>
            </a:r>
            <a:r>
              <a:rPr lang="en-US" sz="1800" dirty="0" smtClean="0">
                <a:cs typeface="Times New Roman" pitchFamily="18" charset="0"/>
              </a:rPr>
              <a:t> = 0000245 (Kg*m) </a:t>
            </a:r>
            <a:endParaRPr lang="en-US" sz="1800" baseline="30000" dirty="0" smtClean="0">
              <a:cs typeface="Times New Roman" pitchFamily="18" charset="0"/>
            </a:endParaRPr>
          </a:p>
          <a:p>
            <a:pPr lvl="2"/>
            <a:r>
              <a:rPr lang="en-US" sz="1800" dirty="0" smtClean="0">
                <a:cs typeface="Times New Roman" pitchFamily="18" charset="0"/>
              </a:rPr>
              <a:t>m = mass (Kg)</a:t>
            </a:r>
          </a:p>
          <a:p>
            <a:pPr lvl="2"/>
            <a:r>
              <a:rPr lang="en-US" sz="1800" dirty="0" smtClean="0">
                <a:cs typeface="Times New Roman" pitchFamily="18" charset="0"/>
              </a:rPr>
              <a:t>r = radius (meters)</a:t>
            </a:r>
          </a:p>
          <a:p>
            <a:r>
              <a:rPr lang="en-US" sz="2400" dirty="0" smtClean="0">
                <a:cs typeface="Times New Roman" pitchFamily="18" charset="0"/>
              </a:rPr>
              <a:t>ω = Angular Velocity (revs/s)</a:t>
            </a:r>
          </a:p>
          <a:p>
            <a:pPr lvl="1"/>
            <a:r>
              <a:rPr lang="en-US" sz="1800" dirty="0" smtClean="0">
                <a:cs typeface="Times New Roman" pitchFamily="18" charset="0"/>
              </a:rPr>
              <a:t>Angular Velocity =  </a:t>
            </a:r>
            <a:r>
              <a:rPr lang="el-GR" sz="1800" dirty="0" smtClean="0">
                <a:cs typeface="Times New Roman" pitchFamily="18" charset="0"/>
              </a:rPr>
              <a:t>θ</a:t>
            </a:r>
            <a:r>
              <a:rPr lang="en-US" sz="1800" dirty="0" smtClean="0">
                <a:cs typeface="Times New Roman" pitchFamily="18" charset="0"/>
              </a:rPr>
              <a:t>/t = 25 (revs/s) </a:t>
            </a:r>
          </a:p>
          <a:p>
            <a:pPr lvl="2"/>
            <a:r>
              <a:rPr lang="el-GR" sz="1800" dirty="0" smtClean="0">
                <a:cs typeface="Times New Roman" pitchFamily="18" charset="0"/>
              </a:rPr>
              <a:t>θ</a:t>
            </a:r>
            <a:r>
              <a:rPr lang="en-US" sz="1800" dirty="0" smtClean="0">
                <a:cs typeface="Times New Roman" pitchFamily="18" charset="0"/>
              </a:rPr>
              <a:t> = angular displacement (</a:t>
            </a:r>
            <a:r>
              <a:rPr lang="en-US" sz="1800" dirty="0" err="1" smtClean="0">
                <a:cs typeface="Times New Roman" pitchFamily="18" charset="0"/>
              </a:rPr>
              <a:t>rads</a:t>
            </a:r>
            <a:r>
              <a:rPr lang="en-US" sz="1800" dirty="0" smtClean="0">
                <a:cs typeface="Times New Roman" pitchFamily="18" charset="0"/>
              </a:rPr>
              <a:t>/revs)</a:t>
            </a:r>
          </a:p>
          <a:p>
            <a:pPr lvl="2"/>
            <a:r>
              <a:rPr lang="en-US" sz="1800" dirty="0" smtClean="0">
                <a:cs typeface="Times New Roman" pitchFamily="18" charset="0"/>
              </a:rPr>
              <a:t>t = time (seconds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943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Times New Roman" pitchFamily="18" charset="0"/>
              </a:rPr>
              <a:t>Efficiency = .00001964/.069 = .0285 %</a:t>
            </a:r>
          </a:p>
        </p:txBody>
      </p:sp>
      <p:pic>
        <p:nvPicPr>
          <p:cNvPr id="7" name="Picture 6" descr="Elect-Rotate-Wi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4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uiExpand="1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Transformation Video:</a:t>
            </a:r>
            <a:br>
              <a:rPr lang="en-US" sz="49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→ Rotational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video-2011-03-09-15-03-56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000" y="1600199"/>
            <a:ext cx="7543800" cy="5028613"/>
          </a:xfrm>
        </p:spPr>
      </p:pic>
    </p:spTree>
    <p:extLst>
      <p:ext uri="{BB962C8B-B14F-4D97-AF65-F5344CB8AC3E}">
        <p14:creationId xmlns:p14="http://schemas.microsoft.com/office/powerpoint/2010/main" val="108811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Rotational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Wind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/>
          <a:p>
            <a:r>
              <a:rPr lang="en-US" dirty="0" smtClean="0"/>
              <a:t>Rotational Energy = .007656 Joules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58711" y="1358462"/>
                <a:ext cx="40386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Wind Energy =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4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3 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box>
                    <m:r>
                      <a:rPr lang="en-US" sz="240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= ½(1.172)(3.1293)</a:t>
                </a:r>
                <a:r>
                  <a:rPr lang="en-US" sz="2400" baseline="30000" dirty="0" smtClean="0"/>
                  <a:t>3</a:t>
                </a:r>
                <a:r>
                  <a:rPr lang="en-US" sz="2400" dirty="0" smtClean="0"/>
                  <a:t>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sz="2400" dirty="0" smtClean="0"/>
                  <a:t>)(.035)</a:t>
                </a:r>
                <a:r>
                  <a:rPr lang="en-US" sz="2400" baseline="30000" dirty="0" smtClean="0"/>
                  <a:t>2</a:t>
                </a:r>
                <a:r>
                  <a:rPr lang="en-US" sz="2400" dirty="0" smtClean="0"/>
                  <a:t>  = .69 J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r>
                  <a:rPr lang="en-US" dirty="0" smtClean="0"/>
                  <a:t> = Air Density (kg*m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) = 1.172 kg*m</a:t>
                </a:r>
                <a:r>
                  <a:rPr lang="en-US" baseline="30000" dirty="0" smtClean="0"/>
                  <a:t>3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= Velocity (m/s) = 3.1293 m/s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 = Radius (m) = .035m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58711" y="1358462"/>
                <a:ext cx="4038600" cy="4525963"/>
              </a:xfrm>
              <a:blipFill rotWithShape="1">
                <a:blip r:embed="rId2"/>
                <a:stretch>
                  <a:fillRect l="-1961" t="-943" r="-2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096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Efficiency = .</a:t>
            </a:r>
            <a:r>
              <a:rPr lang="en-US" sz="2800" dirty="0" smtClean="0"/>
              <a:t>069</a:t>
            </a:r>
            <a:r>
              <a:rPr lang="en-US" sz="2400" dirty="0" smtClean="0"/>
              <a:t>/.007656 = 11%</a:t>
            </a:r>
            <a:endParaRPr lang="en-US" sz="2400" dirty="0"/>
          </a:p>
        </p:txBody>
      </p:sp>
      <p:pic>
        <p:nvPicPr>
          <p:cNvPr id="7" name="Picture 6" descr="Elect-Rotate-Wi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2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15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b="0" i="1" smtClean="0"/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/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/>
                          <m:t>wind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/>
                      <m:t>= .069 </m:t>
                    </m:r>
                    <m:r>
                      <m:rPr>
                        <m:nor/>
                      </m:rPr>
                      <a:rPr lang="en-US" b="0" i="0" smtClean="0"/>
                      <m:t>J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16" name="Content Placeholder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ontent Placeholder 16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/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/>
                          <m:t>KE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/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/>
                      <m:t>=</m:t>
                    </m:r>
                    <m:f>
                      <m:fPr>
                        <m:ctrlPr>
                          <a:rPr lang="en-US" b="0" i="1" smtClean="0"/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/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/>
                      <m:t>m</m:t>
                    </m:r>
                    <m:sSup>
                      <m:sSupPr>
                        <m:ctrlPr>
                          <a:rPr lang="en-US" b="0" i="1" smtClean="0"/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/>
                          <m:t>v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/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 = mass</a:t>
                </a:r>
              </a:p>
              <a:p>
                <a:pPr lvl="1"/>
                <a:r>
                  <a:rPr lang="en-US" dirty="0" smtClean="0"/>
                  <a:t>v = velocity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/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/>
                          <m:t>KE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/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/>
                      <m:t>=</m:t>
                    </m:r>
                    <m:f>
                      <m:fPr>
                        <m:ctrlPr>
                          <a:rPr lang="en-US" b="0" i="1" smtClean="0"/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/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/>
                      <m:t>(.08)</m:t>
                    </m:r>
                    <m:sSup>
                      <m:sSupPr>
                        <m:ctrlPr>
                          <a:rPr lang="en-US" b="0" i="1" smtClean="0"/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/>
                          <m:t>(</m:t>
                        </m:r>
                        <m:f>
                          <m:fPr>
                            <m:ctrlPr>
                              <a:rPr lang="en-US" b="0" i="1" smtClean="0"/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0" i="0" smtClean="0"/>
                              <m:t>.013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smtClean="0"/>
                              <m:t>.539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b="0" i="0" smtClean="0"/>
                          <m:t>)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/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/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/>
                          <m:t>KE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/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/>
                      <m:t>= .00001964 </m:t>
                    </m:r>
                    <m:r>
                      <m:rPr>
                        <m:nor/>
                      </m:rPr>
                      <a:rPr lang="en-US" b="0" i="0" smtClean="0"/>
                      <m:t>J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7" name="Content Placeholder 1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0" y="5943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Times New Roman" pitchFamily="18" charset="0"/>
              </a:rPr>
              <a:t>Efficiency = .00001964/.069 = .0285 %</a:t>
            </a:r>
          </a:p>
        </p:txBody>
      </p:sp>
      <p:pic>
        <p:nvPicPr>
          <p:cNvPr id="7" name="Picture 6" descr="Wind-K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55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 animBg="1"/>
      <p:bldP spid="17" grpId="0" uiExpand="1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52400" y="1600200"/>
                <a:ext cx="41910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b="0" i="0" smtClean="0"/>
                      <m:t>PE</m:t>
                    </m:r>
                    <m:r>
                      <m:rPr>
                        <m:nor/>
                      </m:rPr>
                      <a:rPr lang="en-US" sz="2400" b="0" i="0" smtClean="0"/>
                      <m:t>=</m:t>
                    </m:r>
                    <m:r>
                      <m:rPr>
                        <m:nor/>
                      </m:rPr>
                      <a:rPr lang="en-US" sz="2400" b="0" i="0" smtClean="0"/>
                      <m:t>mgh</m:t>
                    </m:r>
                    <m:r>
                      <m:rPr>
                        <m:nor/>
                      </m:rPr>
                      <a:rPr lang="en-US" sz="2400" smtClean="0"/>
                      <m:t>=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400"/>
                          <m:t>.08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400"/>
                          <m:t>9.81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400"/>
                          <m:t>.71</m:t>
                        </m:r>
                      </m:e>
                    </m:d>
                    <m:r>
                      <m:rPr>
                        <m:nor/>
                      </m:rPr>
                      <a:rPr lang="en-US" sz="2400"/>
                      <m:t>= .557 </m:t>
                    </m:r>
                    <m:r>
                      <m:rPr>
                        <m:nor/>
                      </m:rPr>
                      <a:rPr lang="en-US" sz="2400"/>
                      <m:t>J</m:t>
                    </m:r>
                  </m:oMath>
                </a14:m>
                <a:endParaRPr lang="en-US" sz="2400" b="0" dirty="0" smtClean="0"/>
              </a:p>
              <a:p>
                <a:pPr lvl="1"/>
                <a:r>
                  <a:rPr lang="en-US" sz="2000" b="0" dirty="0" smtClean="0"/>
                  <a:t>m = mass</a:t>
                </a:r>
              </a:p>
              <a:p>
                <a:pPr lvl="1"/>
                <a:r>
                  <a:rPr lang="en-US" sz="2000" dirty="0" smtClean="0"/>
                  <a:t>g = acceleration of gravity</a:t>
                </a:r>
              </a:p>
              <a:p>
                <a:pPr lvl="1"/>
                <a:r>
                  <a:rPr lang="en-US" sz="2000" b="0" dirty="0" smtClean="0"/>
                  <a:t>h = </a:t>
                </a:r>
                <a:r>
                  <a:rPr lang="en-US" sz="2000" b="0" dirty="0" smtClean="0"/>
                  <a:t>height</a:t>
                </a:r>
                <a:endParaRPr lang="en-US" sz="2000" b="0" dirty="0" smtClean="0"/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2400" y="1600200"/>
                <a:ext cx="4191000" cy="4525963"/>
              </a:xfrm>
              <a:blipFill rotWithShape="1">
                <a:blip r:embed="rId2"/>
                <a:stretch>
                  <a:fillRect l="-1890" t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419600" y="1600200"/>
                <a:ext cx="44958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/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/>
                          <m:t>KE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/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/>
                      <m:t>=</m:t>
                    </m:r>
                    <m:r>
                      <m:rPr>
                        <m:nor/>
                      </m:rPr>
                      <a:rPr lang="en-US" b="0" i="0" smtClean="0"/>
                      <m:t>1/2</m:t>
                    </m:r>
                    <m:r>
                      <m:rPr>
                        <m:nor/>
                      </m:rPr>
                      <a:rPr lang="en-US" b="0" i="0" smtClean="0"/>
                      <m:t>m</m:t>
                    </m:r>
                    <m:sSup>
                      <m:sSupPr>
                        <m:ctrlPr>
                          <a:rPr lang="en-US" b="0" i="1" smtClean="0"/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/>
                          <m:t>v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/>
                          <m:t>2</m:t>
                        </m:r>
                      </m:sup>
                    </m:sSup>
                  </m:oMath>
                </a14:m>
                <a:endParaRPr lang="en-US" b="0" i="1" dirty="0" smtClean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/>
                      <m:t>KE</m:t>
                    </m:r>
                    <m:r>
                      <m:rPr>
                        <m:nor/>
                      </m:rPr>
                      <a:rPr lang="en-US" b="0" i="0" smtClean="0"/>
                      <m:t>=(.5)(.08)(.9652/1.437)</m:t>
                    </m:r>
                  </m:oMath>
                </a14:m>
                <a:endParaRPr lang="en-US" b="0" i="0" dirty="0" smtClean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/>
                      <m:t>KE</m:t>
                    </m:r>
                    <m:r>
                      <m:rPr>
                        <m:nor/>
                      </m:rPr>
                      <a:rPr lang="en-US" b="0" i="0" smtClean="0"/>
                      <m:t>=.018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r>
                      <m:rPr>
                        <m:nor/>
                      </m:rPr>
                      <a:rPr lang="en-US" b="0" i="0" smtClean="0"/>
                      <m:t>J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m=mass</a:t>
                </a:r>
              </a:p>
              <a:p>
                <a:pPr lvl="1"/>
                <a:r>
                  <a:rPr lang="en-US" dirty="0" smtClean="0"/>
                  <a:t>v=velocity=x/t</a:t>
                </a:r>
              </a:p>
              <a:p>
                <a:pPr lvl="2"/>
                <a:r>
                  <a:rPr lang="en-US" dirty="0" smtClean="0"/>
                  <a:t>X=Distance</a:t>
                </a:r>
              </a:p>
              <a:p>
                <a:pPr lvl="2"/>
                <a:r>
                  <a:rPr lang="en-US" dirty="0" smtClean="0"/>
                  <a:t>t=time</a:t>
                </a:r>
                <a:endParaRPr lang="en-US" dirty="0"/>
              </a:p>
            </p:txBody>
          </p:sp>
        </mc:Choice>
        <mc:Fallback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419600" y="1600200"/>
                <a:ext cx="4495800" cy="4525963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0" y="5943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Times New Roman" pitchFamily="18" charset="0"/>
              </a:rPr>
              <a:t>Efficiency = .018/(.557+.00001964) = 3.23%</a:t>
            </a:r>
          </a:p>
        </p:txBody>
      </p:sp>
      <p:pic>
        <p:nvPicPr>
          <p:cNvPr id="6" name="Picture 5" descr="PE-K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0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Overall Efficiency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Efficiency = </a:t>
            </a:r>
            <a:r>
              <a:rPr lang="en-US" sz="2800" dirty="0" err="1" smtClean="0"/>
              <a:t>W</a:t>
            </a:r>
            <a:r>
              <a:rPr lang="en-US" sz="2800" baseline="-25000" dirty="0" err="1" smtClean="0"/>
              <a:t>out</a:t>
            </a:r>
            <a:r>
              <a:rPr lang="en-US" sz="2800" dirty="0" smtClean="0"/>
              <a:t>/W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 = .018/(22500+.557) = .00008%</a:t>
            </a:r>
          </a:p>
          <a:p>
            <a:r>
              <a:rPr lang="en-US" sz="3100" dirty="0" err="1" smtClean="0"/>
              <a:t>E</a:t>
            </a:r>
            <a:r>
              <a:rPr lang="en-US" sz="3100" baseline="-25000" dirty="0" err="1" smtClean="0"/>
              <a:t>in</a:t>
            </a:r>
            <a:r>
              <a:rPr lang="en-US" sz="3100" baseline="-25000" dirty="0" smtClean="0"/>
              <a:t> </a:t>
            </a:r>
            <a:r>
              <a:rPr lang="en-US" sz="3100" dirty="0" smtClean="0"/>
              <a:t>= 22500J</a:t>
            </a:r>
          </a:p>
          <a:p>
            <a:r>
              <a:rPr lang="en-US" sz="3100" dirty="0" err="1" smtClean="0"/>
              <a:t>E</a:t>
            </a:r>
            <a:r>
              <a:rPr lang="en-US" sz="3100" baseline="-25000" dirty="0" err="1" smtClean="0"/>
              <a:t>out</a:t>
            </a:r>
            <a:r>
              <a:rPr lang="en-US" sz="3100" baseline="-25000" dirty="0" smtClean="0"/>
              <a:t> </a:t>
            </a:r>
            <a:r>
              <a:rPr lang="en-US" sz="3100" dirty="0" smtClean="0"/>
              <a:t>= .018J</a:t>
            </a:r>
          </a:p>
        </p:txBody>
      </p:sp>
      <p:pic>
        <p:nvPicPr>
          <p:cNvPr id="7" name="Picture 6" descr="Wind-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362200"/>
            <a:ext cx="56388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457200">
              <a:buNone/>
            </a:pPr>
            <a:r>
              <a:rPr lang="en-US" sz="2000" i="1" dirty="0"/>
              <a:t>The Engineering Toolbox</a:t>
            </a:r>
            <a:r>
              <a:rPr lang="en-US" sz="2000" dirty="0"/>
              <a:t>. (</a:t>
            </a:r>
            <a:r>
              <a:rPr lang="en-US" sz="2000" dirty="0" err="1"/>
              <a:t>n.d.</a:t>
            </a:r>
            <a:r>
              <a:rPr lang="en-US" sz="2000" dirty="0"/>
              <a:t>). Retrieved February 13, </a:t>
            </a:r>
            <a:r>
              <a:rPr lang="en-US" sz="2000" dirty="0" smtClean="0"/>
              <a:t>2011, 	from 	Engineering </a:t>
            </a:r>
            <a:r>
              <a:rPr lang="en-US" sz="2000" dirty="0"/>
              <a:t>Toolbox </a:t>
            </a:r>
            <a:r>
              <a:rPr lang="en-US" sz="2000" dirty="0" smtClean="0"/>
              <a:t>website: </a:t>
            </a:r>
            <a:r>
              <a:rPr lang="en-US" sz="2000" dirty="0" smtClean="0">
                <a:hlinkClick r:id="rId2"/>
              </a:rPr>
              <a:t>http://www.engineeringtoolbox.com/</a:t>
            </a:r>
            <a:endParaRPr lang="en-US" sz="2000" dirty="0" smtClean="0"/>
          </a:p>
          <a:p>
            <a:pPr marL="0" indent="-457200">
              <a:buNone/>
            </a:pPr>
            <a:r>
              <a:rPr lang="en-US" sz="2000" i="1" dirty="0"/>
              <a:t>Battery energy -- What battery provides more?</a:t>
            </a:r>
            <a:r>
              <a:rPr lang="en-US" sz="2000" dirty="0"/>
              <a:t> (</a:t>
            </a:r>
            <a:r>
              <a:rPr lang="en-US" sz="2000" dirty="0" err="1"/>
              <a:t>n.d.</a:t>
            </a:r>
            <a:r>
              <a:rPr lang="en-US" sz="2000" dirty="0"/>
              <a:t>). Retrieved </a:t>
            </a:r>
            <a:r>
              <a:rPr lang="en-US" sz="2000" dirty="0" smtClean="0"/>
              <a:t>	February </a:t>
            </a:r>
            <a:r>
              <a:rPr lang="en-US" sz="2000" dirty="0"/>
              <a:t>17, 2011, from AllAboutBatteries.com website: </a:t>
            </a:r>
            <a:r>
              <a:rPr lang="en-US" sz="2000" dirty="0" smtClean="0"/>
              <a:t>	</a:t>
            </a:r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www.allaboutbatteries.com/Battery-Energy.html</a:t>
            </a:r>
            <a:endParaRPr lang="en-US" sz="2000" dirty="0" smtClean="0"/>
          </a:p>
          <a:p>
            <a:pPr marL="0" indent="-457200">
              <a:buNone/>
            </a:pPr>
            <a:r>
              <a:rPr lang="en-US" sz="2000" i="1" dirty="0"/>
              <a:t>Lithium</a:t>
            </a:r>
            <a:r>
              <a:rPr lang="en-US" sz="2000" dirty="0"/>
              <a:t>. (</a:t>
            </a:r>
            <a:r>
              <a:rPr lang="en-US" sz="2000" dirty="0" err="1"/>
              <a:t>n.d.</a:t>
            </a:r>
            <a:r>
              <a:rPr lang="en-US" sz="2000" dirty="0"/>
              <a:t>). Retrieved February 17, 2011, from Duracell </a:t>
            </a:r>
            <a:r>
              <a:rPr lang="en-US" sz="2000" dirty="0" smtClean="0"/>
              <a:t>website</a:t>
            </a:r>
            <a:r>
              <a:rPr lang="en-US" sz="2000" dirty="0"/>
              <a:t>: </a:t>
            </a:r>
            <a:r>
              <a:rPr lang="en-US" sz="2000" dirty="0" smtClean="0"/>
              <a:t>	</a:t>
            </a:r>
            <a:r>
              <a:rPr lang="en-US" sz="2000" dirty="0" smtClean="0">
                <a:hlinkClick r:id="rId4"/>
              </a:rPr>
              <a:t>http</a:t>
            </a:r>
            <a:r>
              <a:rPr lang="en-US" sz="2000" dirty="0">
                <a:hlinkClick r:id="rId4"/>
              </a:rPr>
              <a:t>://</a:t>
            </a:r>
            <a:r>
              <a:rPr lang="en-US" sz="2000" dirty="0" smtClean="0">
                <a:hlinkClick r:id="rId4"/>
              </a:rPr>
              <a:t>www1.duracell.com/procell/chemistries/lithium.asp</a:t>
            </a:r>
            <a:endParaRPr lang="en-US" sz="2000" dirty="0" smtClean="0"/>
          </a:p>
          <a:p>
            <a:pPr marL="0" indent="-45720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5265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419</Words>
  <Application>Microsoft Office PowerPoint</Application>
  <PresentationFormat>On-screen Show (4:3)</PresentationFormat>
  <Paragraphs>66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Energy Transformations </vt:lpstr>
      <vt:lpstr>Chemical → Electrical </vt:lpstr>
      <vt:lpstr>Electrical → Rotational</vt:lpstr>
      <vt:lpstr>Transformation Video: Electrical → Rotational</vt:lpstr>
      <vt:lpstr>Rotational → Wind</vt:lpstr>
      <vt:lpstr>Wind → Kinetic1</vt:lpstr>
      <vt:lpstr>Potential → Kinetic2</vt:lpstr>
      <vt:lpstr>Overall Efficiency</vt:lpstr>
      <vt:lpstr>References</vt:lpstr>
    </vt:vector>
  </TitlesOfParts>
  <Company>School District U-46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 Video: Electrical → Rotational</dc:title>
  <dc:creator>100022260</dc:creator>
  <cp:lastModifiedBy>Menirz</cp:lastModifiedBy>
  <cp:revision>36</cp:revision>
  <dcterms:created xsi:type="dcterms:W3CDTF">2011-03-09T21:20:14Z</dcterms:created>
  <dcterms:modified xsi:type="dcterms:W3CDTF">2011-03-10T18:35:32Z</dcterms:modified>
</cp:coreProperties>
</file>